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34"/>
    <p:restoredTop sz="94659"/>
  </p:normalViewPr>
  <p:slideViewPr>
    <p:cSldViewPr snapToGrid="0" snapToObjects="1">
      <p:cViewPr>
        <p:scale>
          <a:sx n="79" d="100"/>
          <a:sy n="79" d="100"/>
        </p:scale>
        <p:origin x="120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B65AA9B-D45B-D243-8C01-42BFE3BC90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D612D8-AF9E-C447-B979-82B135AFDE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803E7-BC89-CE4C-B73A-DEE1422A00B4}" type="datetimeFigureOut">
              <a:rPr lang="es-PR" smtClean="0"/>
              <a:t>06/21/19</a:t>
            </a:fld>
            <a:endParaRPr lang="es-P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5E9CCE-4C9D-F246-9D2F-1224D15B6F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757B7B-31B1-C045-8998-57269EFC2C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9060D-BAFC-5D4A-A30D-2E191F11FC33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79009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1T14:24:21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1T14:24:27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1T14:24:37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014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2177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6430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4462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1245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6371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374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4366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6266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8054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1628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1797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9495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7104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83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5314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7061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45AC32-70ED-5841-9D88-09C28D93C6C4}" type="datetimeFigureOut">
              <a:rPr lang="es-PR" smtClean="0"/>
              <a:t>06/20/19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8166AF-E3E5-3D40-BA14-EEC4CD460DE4}" type="slidenum">
              <a:rPr lang="es-PR" smtClean="0"/>
              <a:t>‹Nº›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02313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ldia.microjuris.com/2018/02/19/historiadores-militares-y-veteranos-se-expresan-en-segunda-audiencia-publica-sobre-nueva-ley-de-arma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acteristicass.de/pena-de-muert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des.com/story/chiara-ferragni-wedding-photo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ka.mx/industrias-mas-contaminantes-medio-ambiente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n.one.un.org/page/sustainable-development-goals/sdg-1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n.one.un.org/page/sustainable-development-goals/sdg-6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klcaICeJA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tv.com/world-news/british-men-are-bigger-supporters-of-gender-equality-than-women-survey-1264359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undp.org/content/india/en/home/post-2015/sdg-overview/goal-4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.one.un.org/page/sustainable-development-goals/sdg-13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derasboricuas.com/banderas-municipale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bridgeessays.com/blog/how-to-conclude-your-essay-well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esforce.com/ca/blog/2016/10/sales-language-affects-bottom-line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itanalytics.com/features/what-are-the-social-determinants-of-population-health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uk-scotland-4129468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cion.com/opinion/foros/una-propuesta-para-un-nuevo-sistema-politico/MLUD6POX7VHK3OBPACK7IIUTXU/story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enriquedans/2018/03/09/why-textbooks-and-education-are-to-blame-for-fake-news/#55e2b3bb42e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jstooksberry/why-conservatives-should-support-liberal-immigration-policies-c11f81c47f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B750383-2B60-0747-8C29-B56D5039F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9262" y="5202238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s-PR" dirty="0"/>
              <a:t>Rocío Del Mar Negrón</a:t>
            </a:r>
          </a:p>
          <a:p>
            <a:r>
              <a:rPr lang="es-PR" dirty="0"/>
              <a:t>Glarimar Rodriguez</a:t>
            </a:r>
          </a:p>
          <a:p>
            <a:r>
              <a:rPr lang="es-PR" dirty="0"/>
              <a:t>Laiza Arce Cruz</a:t>
            </a:r>
          </a:p>
          <a:p>
            <a:r>
              <a:rPr lang="es-PR" dirty="0"/>
              <a:t>INGL 0080</a:t>
            </a:r>
          </a:p>
          <a:p>
            <a:r>
              <a:rPr lang="es-PR" dirty="0"/>
              <a:t>Dr. Jesus Lopez</a:t>
            </a:r>
          </a:p>
          <a:p>
            <a:endParaRPr lang="es-PR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98FB851E-D57B-664F-AA4C-039377CCE976}"/>
                  </a:ext>
                </a:extLst>
              </p14:cNvPr>
              <p14:cNvContentPartPr/>
              <p14:nvPr/>
            </p14:nvContentPartPr>
            <p14:xfrm>
              <a:off x="11348923" y="5780906"/>
              <a:ext cx="360" cy="468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8FB851E-D57B-664F-AA4C-039377CCE9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39923" y="5771906"/>
                <a:ext cx="180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B1B30CBA-B31C-5F43-B4B8-7E11E1FD0DD5}"/>
                  </a:ext>
                </a:extLst>
              </p14:cNvPr>
              <p14:cNvContentPartPr/>
              <p14:nvPr/>
            </p14:nvContentPartPr>
            <p14:xfrm>
              <a:off x="10797043" y="5351426"/>
              <a:ext cx="360" cy="36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B1B30CBA-B31C-5F43-B4B8-7E11E1FD0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8043" y="53424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E28487DF-F5E8-1C4F-8375-04C76B48B163}"/>
                  </a:ext>
                </a:extLst>
              </p14:cNvPr>
              <p14:cNvContentPartPr/>
              <p14:nvPr/>
            </p14:nvContentPartPr>
            <p14:xfrm>
              <a:off x="1647643" y="-686494"/>
              <a:ext cx="360" cy="36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E28487DF-F5E8-1C4F-8375-04C76B48B1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9003" y="-6954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EA670434-A2C5-794D-9621-B8A13C38A3FD}"/>
              </a:ext>
            </a:extLst>
          </p:cNvPr>
          <p:cNvSpPr txBox="1"/>
          <p:nvPr/>
        </p:nvSpPr>
        <p:spPr>
          <a:xfrm>
            <a:off x="3846576" y="524256"/>
            <a:ext cx="449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dirty="0"/>
              <a:t>University of Puerto Rico in Humacao</a:t>
            </a:r>
          </a:p>
        </p:txBody>
      </p:sp>
      <p:pic>
        <p:nvPicPr>
          <p:cNvPr id="10" name="Imagen 9" descr="Imagen que contiene persona, interior, mujer, pose&#10;&#10;Descripción generada automáticamente">
            <a:extLst>
              <a:ext uri="{FF2B5EF4-FFF2-40B4-BE49-F238E27FC236}">
                <a16:creationId xmlns:a16="http://schemas.microsoft.com/office/drawing/2014/main" id="{0BB22351-E846-084B-B53C-29CDEDF6B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07" y="1268541"/>
            <a:ext cx="8021982" cy="45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7312D-41B4-C845-8CD9-74C0BCCB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s-PR" dirty="0"/>
              <a:t>Portation of arms:</a:t>
            </a:r>
          </a:p>
        </p:txBody>
      </p:sp>
      <p:pic>
        <p:nvPicPr>
          <p:cNvPr id="5" name="Marcador de contenido 4" descr="Imagen que contiene interior, arma&#10;&#10;Descripción generada automáticamente">
            <a:extLst>
              <a:ext uri="{FF2B5EF4-FFF2-40B4-BE49-F238E27FC236}">
                <a16:creationId xmlns:a16="http://schemas.microsoft.com/office/drawing/2014/main" id="{F532722B-B1BF-F948-A039-38A42D68C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59" y="2141538"/>
            <a:ext cx="5533906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79E52EC-F2E1-6748-A4B2-C7F1F42442D0}"/>
              </a:ext>
            </a:extLst>
          </p:cNvPr>
          <p:cNvSpPr/>
          <p:nvPr/>
        </p:nvSpPr>
        <p:spPr>
          <a:xfrm>
            <a:off x="426720" y="6176963"/>
            <a:ext cx="1176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https://aldia.microjuris.com/2018/02/19/historiadores-militares-y-veteranos-se-expresan-en-segunda-audiencia-publica-sobre-nueva-ley-de-armas/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1872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41C5E-993B-234E-A719-6631E764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Death penalty:</a:t>
            </a:r>
          </a:p>
        </p:txBody>
      </p:sp>
      <p:pic>
        <p:nvPicPr>
          <p:cNvPr id="5" name="Marcador de contenido 4" descr="Imagen que contiene interior, mesa, de madera, café&#10;&#10;Descripción generada automáticamente">
            <a:extLst>
              <a:ext uri="{FF2B5EF4-FFF2-40B4-BE49-F238E27FC236}">
                <a16:creationId xmlns:a16="http://schemas.microsoft.com/office/drawing/2014/main" id="{9432DA2E-BB9D-984F-8530-8B6E0C2E2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524" y="2141538"/>
            <a:ext cx="5525977" cy="3649662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73FAA7E-848E-2A41-AC50-B6B2A013ACF5}"/>
              </a:ext>
            </a:extLst>
          </p:cNvPr>
          <p:cNvSpPr/>
          <p:nvPr/>
        </p:nvSpPr>
        <p:spPr>
          <a:xfrm>
            <a:off x="3961863" y="6123543"/>
            <a:ext cx="487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hlinkClick r:id="rId3"/>
              </a:rPr>
              <a:t>https://www.caracteristicass.de/pena-de-muerte/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15414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BF482-4B9F-EB4C-B331-CB680B9E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Get marry:</a:t>
            </a:r>
          </a:p>
        </p:txBody>
      </p:sp>
      <p:pic>
        <p:nvPicPr>
          <p:cNvPr id="5" name="Marcador de contenido 4" descr="Imagen que contiene árbol, exterior, persona, hierba&#10;&#10;Descripción generada automáticamente">
            <a:extLst>
              <a:ext uri="{FF2B5EF4-FFF2-40B4-BE49-F238E27FC236}">
                <a16:creationId xmlns:a16="http://schemas.microsoft.com/office/drawing/2014/main" id="{8FFB475D-75D8-944E-A84F-F5A2F7B06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0"/>
            <a:ext cx="9241535" cy="465296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F915919-539D-6F43-B878-9CBF5A0838DF}"/>
              </a:ext>
            </a:extLst>
          </p:cNvPr>
          <p:cNvSpPr/>
          <p:nvPr/>
        </p:nvSpPr>
        <p:spPr>
          <a:xfrm>
            <a:off x="3377298" y="6176963"/>
            <a:ext cx="6095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hlinkClick r:id="rId3"/>
              </a:rPr>
              <a:t>https://www.brides.com/story/chiara-ferragni-wedding-photos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17714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72481-7E48-EA4D-8FDD-6156D7B2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Industries:</a:t>
            </a:r>
          </a:p>
        </p:txBody>
      </p:sp>
      <p:pic>
        <p:nvPicPr>
          <p:cNvPr id="5" name="Marcador de contenido 4" descr="Imagen que contiene edificio, cielo, exterior&#10;&#10;Descripción generada automáticamente">
            <a:extLst>
              <a:ext uri="{FF2B5EF4-FFF2-40B4-BE49-F238E27FC236}">
                <a16:creationId xmlns:a16="http://schemas.microsoft.com/office/drawing/2014/main" id="{4DBFF51B-96B3-C14A-8655-262D5EAE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616" y="1690688"/>
            <a:ext cx="9854184" cy="384448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4E861F9-C555-DB4F-BD4C-2128B974725B}"/>
              </a:ext>
            </a:extLst>
          </p:cNvPr>
          <p:cNvSpPr/>
          <p:nvPr/>
        </p:nvSpPr>
        <p:spPr>
          <a:xfrm>
            <a:off x="2694432" y="5934379"/>
            <a:ext cx="7644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https://www.klika.mx/industrias-mas-contaminantes-medio-ambiente/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03277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656F7-80C3-6E48-A1B1-C96BED07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SDGS: No Poverty</a:t>
            </a:r>
          </a:p>
        </p:txBody>
      </p:sp>
      <p:pic>
        <p:nvPicPr>
          <p:cNvPr id="5" name="Marcador de contenido 4" descr="Imagen que contiene persona, exterior, sujetando, de pie&#10;&#10;Descripción generada automáticamente">
            <a:extLst>
              <a:ext uri="{FF2B5EF4-FFF2-40B4-BE49-F238E27FC236}">
                <a16:creationId xmlns:a16="http://schemas.microsoft.com/office/drawing/2014/main" id="{5BF73B47-0F37-E74B-881A-70B9E1AEE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238" y="2141538"/>
            <a:ext cx="5302548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007341D-531A-4344-BDBF-F055D1B83E3B}"/>
              </a:ext>
            </a:extLst>
          </p:cNvPr>
          <p:cNvSpPr/>
          <p:nvPr/>
        </p:nvSpPr>
        <p:spPr>
          <a:xfrm>
            <a:off x="1957137" y="6127234"/>
            <a:ext cx="7716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http://in.one.un.org/page/sustainable-development-goals/sdg-1/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27622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C071C-3FC0-1345-906B-FC9A1974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dirty="0"/>
              <a:t>SDGS: Clean water and sanitation</a:t>
            </a:r>
          </a:p>
        </p:txBody>
      </p:sp>
      <p:pic>
        <p:nvPicPr>
          <p:cNvPr id="5" name="Marcador de contenido 4" descr="Imagen que contiene persona, señal, suelo, texto&#10;&#10;Descripción generada automáticamente">
            <a:extLst>
              <a:ext uri="{FF2B5EF4-FFF2-40B4-BE49-F238E27FC236}">
                <a16:creationId xmlns:a16="http://schemas.microsoft.com/office/drawing/2014/main" id="{1246B37D-00B9-2D4F-A424-D8BB00E49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570" y="2141538"/>
            <a:ext cx="5175884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A0D3DFC-A687-D04E-8917-AC1D02617463}"/>
              </a:ext>
            </a:extLst>
          </p:cNvPr>
          <p:cNvSpPr/>
          <p:nvPr/>
        </p:nvSpPr>
        <p:spPr>
          <a:xfrm>
            <a:off x="2181727" y="6308209"/>
            <a:ext cx="8101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http://in.one.un.org/page/sustainable-development-goals/sdg-6/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35089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C0F07-EA63-1045-BD16-406E0211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dirty="0"/>
              <a:t>SDGS: Good health and well-being:</a:t>
            </a:r>
          </a:p>
        </p:txBody>
      </p:sp>
      <p:pic>
        <p:nvPicPr>
          <p:cNvPr id="5" name="Marcador de contenido 4" descr="Imagen que contiene persona, sujetando, interior&#10;&#10;Descripción generada automáticamente">
            <a:extLst>
              <a:ext uri="{FF2B5EF4-FFF2-40B4-BE49-F238E27FC236}">
                <a16:creationId xmlns:a16="http://schemas.microsoft.com/office/drawing/2014/main" id="{9102C193-24B6-754E-826F-C3BB2BEDE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020" y="2141538"/>
            <a:ext cx="6472985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1D7F59A-01E0-F44A-8FC4-C05D8B8E5203}"/>
              </a:ext>
            </a:extLst>
          </p:cNvPr>
          <p:cNvSpPr/>
          <p:nvPr/>
        </p:nvSpPr>
        <p:spPr>
          <a:xfrm>
            <a:off x="3716822" y="6311900"/>
            <a:ext cx="475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hlinkClick r:id="rId3"/>
              </a:rPr>
              <a:t>https://www.youtube.com/watch?v=0klcaICeJA4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23273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27290-4912-B148-8422-02B6558D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SDGS: Gender Equality: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0903A85-236D-1F4B-BAE0-86EF9496A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105" y="2141538"/>
            <a:ext cx="5968814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3E895B9-876E-9748-803B-80CDCB5B93F6}"/>
              </a:ext>
            </a:extLst>
          </p:cNvPr>
          <p:cNvSpPr/>
          <p:nvPr/>
        </p:nvSpPr>
        <p:spPr>
          <a:xfrm>
            <a:off x="673768" y="6169709"/>
            <a:ext cx="11376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https://www.ndtv.com/world-news/british-men-are-bigger-supporters-of-gender-equality-than-women-survey-1264359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72375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37FFA-8882-5D40-B103-DBA666F6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SDGS: Quality Education:</a:t>
            </a:r>
          </a:p>
        </p:txBody>
      </p:sp>
      <p:pic>
        <p:nvPicPr>
          <p:cNvPr id="5" name="Marcador de contenido 4" descr="Imagen que contiene persona, paraguas, accesorio&#10;&#10;Descripción generada automáticamente">
            <a:extLst>
              <a:ext uri="{FF2B5EF4-FFF2-40B4-BE49-F238E27FC236}">
                <a16:creationId xmlns:a16="http://schemas.microsoft.com/office/drawing/2014/main" id="{7DE69B37-2381-DA44-9B73-ACCA384F4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310" y="2141538"/>
            <a:ext cx="5282405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7F11568-AA69-D845-AFDE-25612CDAC4FB}"/>
              </a:ext>
            </a:extLst>
          </p:cNvPr>
          <p:cNvSpPr/>
          <p:nvPr/>
        </p:nvSpPr>
        <p:spPr>
          <a:xfrm>
            <a:off x="1760621" y="6308209"/>
            <a:ext cx="9593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solidFill>
                  <a:srgbClr val="FF4081"/>
                </a:solidFill>
                <a:latin typeface="Roboto"/>
                <a:hlinkClick r:id="rId3"/>
              </a:rPr>
              <a:t>http://www.in.undp.org/content/india/en/home/post-2015/sdg-overview/goal-4.html</a:t>
            </a:r>
            <a:r>
              <a:rPr lang="es-PR" dirty="0">
                <a:latin typeface="Roboto"/>
              </a:rPr>
              <a:t> 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12769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7C09-F885-FE46-8CC2-5E084F83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SDGS: Climate Action:</a:t>
            </a:r>
          </a:p>
        </p:txBody>
      </p:sp>
      <p:pic>
        <p:nvPicPr>
          <p:cNvPr id="5" name="Marcador de contenido 4" descr="Imagen que contiene suelo, persona, exterior, hombre&#10;&#10;Descripción generada automáticamente">
            <a:extLst>
              <a:ext uri="{FF2B5EF4-FFF2-40B4-BE49-F238E27FC236}">
                <a16:creationId xmlns:a16="http://schemas.microsoft.com/office/drawing/2014/main" id="{45F18523-567A-FF40-8C45-8B2F403DB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289" y="2141538"/>
            <a:ext cx="5218447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3DF5914-311A-BE41-A108-B33FC7720B1A}"/>
              </a:ext>
            </a:extLst>
          </p:cNvPr>
          <p:cNvSpPr/>
          <p:nvPr/>
        </p:nvSpPr>
        <p:spPr>
          <a:xfrm>
            <a:off x="2775285" y="6311900"/>
            <a:ext cx="8149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solidFill>
                  <a:srgbClr val="FF4081"/>
                </a:solidFill>
                <a:latin typeface="Roboto"/>
                <a:hlinkClick r:id="rId3"/>
              </a:rPr>
              <a:t>https://in.one.un.org/page/sustainable-development-goals/sdg-13/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62999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9743E-CD9F-9040-A92C-AF9AD3C1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Location:</a:t>
            </a:r>
          </a:p>
        </p:txBody>
      </p:sp>
      <p:pic>
        <p:nvPicPr>
          <p:cNvPr id="11" name="Marcador de contenido 10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B1632CC-808B-DF4A-8E51-5E0DF8468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9910" y="1292695"/>
            <a:ext cx="3268848" cy="4884268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3E0988B-C9FA-8E45-BD81-B97CC075AC8C}"/>
              </a:ext>
            </a:extLst>
          </p:cNvPr>
          <p:cNvSpPr/>
          <p:nvPr/>
        </p:nvSpPr>
        <p:spPr>
          <a:xfrm>
            <a:off x="142875" y="6169709"/>
            <a:ext cx="11802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R" dirty="0">
                <a:hlinkClick r:id="rId3"/>
              </a:rPr>
              <a:t>https://www.banderasboricuas.com/banderas-municipales/</a:t>
            </a:r>
            <a:endParaRPr lang="es-PR" dirty="0"/>
          </a:p>
        </p:txBody>
      </p:sp>
      <p:sp>
        <p:nvSpPr>
          <p:cNvPr id="3" name="Arco 2">
            <a:extLst>
              <a:ext uri="{FF2B5EF4-FFF2-40B4-BE49-F238E27FC236}">
                <a16:creationId xmlns:a16="http://schemas.microsoft.com/office/drawing/2014/main" id="{3349E4ED-2CB3-A34A-B24C-6FB9A6CB2E1A}"/>
              </a:ext>
            </a:extLst>
          </p:cNvPr>
          <p:cNvSpPr/>
          <p:nvPr/>
        </p:nvSpPr>
        <p:spPr>
          <a:xfrm>
            <a:off x="2122714" y="3069771"/>
            <a:ext cx="1730829" cy="5208815"/>
          </a:xfrm>
          <a:prstGeom prst="arc">
            <a:avLst>
              <a:gd name="adj1" fmla="val 2150955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84193D7-6448-BF45-A13F-2E05344FECF0}"/>
              </a:ext>
            </a:extLst>
          </p:cNvPr>
          <p:cNvSpPr txBox="1"/>
          <p:nvPr/>
        </p:nvSpPr>
        <p:spPr>
          <a:xfrm>
            <a:off x="4942839" y="379117"/>
            <a:ext cx="2662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6000" dirty="0"/>
              <a:t>Arcadia </a:t>
            </a:r>
          </a:p>
        </p:txBody>
      </p:sp>
    </p:spTree>
    <p:extLst>
      <p:ext uri="{BB962C8B-B14F-4D97-AF65-F5344CB8AC3E}">
        <p14:creationId xmlns:p14="http://schemas.microsoft.com/office/powerpoint/2010/main" val="225083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E1473-4D79-7C4C-A82B-656A7E58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Conclusion:</a:t>
            </a:r>
          </a:p>
        </p:txBody>
      </p:sp>
      <p:pic>
        <p:nvPicPr>
          <p:cNvPr id="5" name="Marcador de contenido 4" descr="Imagen que contiene interior, persona, papelería&#10;&#10;Descripción generada automáticamente">
            <a:extLst>
              <a:ext uri="{FF2B5EF4-FFF2-40B4-BE49-F238E27FC236}">
                <a16:creationId xmlns:a16="http://schemas.microsoft.com/office/drawing/2014/main" id="{1F63D1E5-71AD-9842-AC6C-537516CD1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544" y="1690688"/>
            <a:ext cx="9582912" cy="4351338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45CB475-5A62-A94D-B38A-BEAD94A67060}"/>
              </a:ext>
            </a:extLst>
          </p:cNvPr>
          <p:cNvSpPr/>
          <p:nvPr/>
        </p:nvSpPr>
        <p:spPr>
          <a:xfrm>
            <a:off x="2157984" y="6123543"/>
            <a:ext cx="7632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https://www.oxbridgeessays.com/blog/how-to-conclude-your-essay-well/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56018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B7EB76D2-0156-BB4E-8994-FAA3ACB61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53" b="82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84676-90B9-4749-895D-E3421EF1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Flag: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E13348C-27EC-5149-A91E-BED5C4E64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24" y="952727"/>
            <a:ext cx="9859857" cy="5540148"/>
          </a:xfrm>
        </p:spPr>
      </p:pic>
    </p:spTree>
    <p:extLst>
      <p:ext uri="{BB962C8B-B14F-4D97-AF65-F5344CB8AC3E}">
        <p14:creationId xmlns:p14="http://schemas.microsoft.com/office/powerpoint/2010/main" val="89277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1082E-29C9-8144-82DC-CD08CA0B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Language:</a:t>
            </a:r>
          </a:p>
        </p:txBody>
      </p:sp>
      <p:pic>
        <p:nvPicPr>
          <p:cNvPr id="9" name="Marcador de contenido 8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4376F277-0222-1A46-9814-D48607556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415" y="2141538"/>
            <a:ext cx="7180195" cy="3649662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306B45F-D92C-B847-98CC-C290474DD0A0}"/>
              </a:ext>
            </a:extLst>
          </p:cNvPr>
          <p:cNvSpPr/>
          <p:nvPr/>
        </p:nvSpPr>
        <p:spPr>
          <a:xfrm>
            <a:off x="1704975" y="6308209"/>
            <a:ext cx="8672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https://www.salesforce.com/ca/blog/2016/10/sales-language-affects-bottom-line.html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73331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3E432-17B8-EC41-AF43-0C9DFD63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Population: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B29D23F-B747-D147-9182-9D2F7ACE1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495" y="2141538"/>
            <a:ext cx="6454034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4FA5ECA-3EAC-664F-B708-4C8EE3499914}"/>
              </a:ext>
            </a:extLst>
          </p:cNvPr>
          <p:cNvSpPr/>
          <p:nvPr/>
        </p:nvSpPr>
        <p:spPr>
          <a:xfrm>
            <a:off x="1228725" y="63119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https://healthitanalytics.com/features/what-are-the-social-determinants-of-population-health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58886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EF130-59E4-4E43-A8E0-A3B4CA9A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Religion:</a:t>
            </a:r>
          </a:p>
        </p:txBody>
      </p:sp>
      <p:pic>
        <p:nvPicPr>
          <p:cNvPr id="5" name="Marcador de contenido 4" descr="Imagen que contiene cielo&#10;&#10;Descripción generada automáticamente">
            <a:extLst>
              <a:ext uri="{FF2B5EF4-FFF2-40B4-BE49-F238E27FC236}">
                <a16:creationId xmlns:a16="http://schemas.microsoft.com/office/drawing/2014/main" id="{288076E8-4D7E-1642-A895-19773D9DB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772" y="2141538"/>
            <a:ext cx="6573480" cy="3649662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476B7D2-C1DC-DD4A-824C-DBADD03ECFC0}"/>
              </a:ext>
            </a:extLst>
          </p:cNvPr>
          <p:cNvSpPr/>
          <p:nvPr/>
        </p:nvSpPr>
        <p:spPr>
          <a:xfrm>
            <a:off x="3594321" y="6308209"/>
            <a:ext cx="500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>
                <a:hlinkClick r:id="rId3"/>
              </a:rPr>
              <a:t>https://www.bbc.com/news/uk-scotland-41294688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834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68489-302B-5042-B6C9-49F0C329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Political system: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F1AB484-A7CD-914D-8F6A-83B430D1E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425" y="1690688"/>
            <a:ext cx="10239375" cy="447516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D2D4A21-998A-8147-9FC0-2371FE578081}"/>
              </a:ext>
            </a:extLst>
          </p:cNvPr>
          <p:cNvSpPr/>
          <p:nvPr/>
        </p:nvSpPr>
        <p:spPr>
          <a:xfrm>
            <a:off x="585788" y="6211669"/>
            <a:ext cx="11715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https://www.nacion.com/opinion/foros/una-propuesta-para-un-nuevo-sistema-politico/MLUD6POX7VHK3OBPACK7IIUTXU/story/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45788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2B8C8-2F9C-D84B-880A-8C50F19A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Education:</a:t>
            </a:r>
          </a:p>
        </p:txBody>
      </p:sp>
      <p:pic>
        <p:nvPicPr>
          <p:cNvPr id="5" name="Marcador de contenido 4" descr="Imagen que contiene interior, sentado&#10;&#10;Descripción generada automáticamente">
            <a:extLst>
              <a:ext uri="{FF2B5EF4-FFF2-40B4-BE49-F238E27FC236}">
                <a16:creationId xmlns:a16="http://schemas.microsoft.com/office/drawing/2014/main" id="{40DE0C11-20F4-2944-B423-4C596832C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71625"/>
            <a:ext cx="10834688" cy="4637723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AC958E8-2A19-654C-931D-24936AECCB79}"/>
              </a:ext>
            </a:extLst>
          </p:cNvPr>
          <p:cNvSpPr/>
          <p:nvPr/>
        </p:nvSpPr>
        <p:spPr>
          <a:xfrm>
            <a:off x="678656" y="6169709"/>
            <a:ext cx="10834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https://www.forbes.com/sites/enriquedans/2018/03/09/why-textbooks-and-education-are-to-blame-for-fake-news/#55e2b3bb42e9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88877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7882E-E26D-B948-980F-C34E23C5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Immigration policy: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C3F054B-7BBD-084A-B4F0-4429175EB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712" y="2340769"/>
            <a:ext cx="7975600" cy="32512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D8C1D0-66D6-6D40-A26B-3DF2EB25AA38}"/>
              </a:ext>
            </a:extLst>
          </p:cNvPr>
          <p:cNvSpPr/>
          <p:nvPr/>
        </p:nvSpPr>
        <p:spPr>
          <a:xfrm>
            <a:off x="914400" y="6231842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R" dirty="0">
                <a:hlinkClick r:id="rId3"/>
              </a:rPr>
              <a:t>https://medium.com/@jstooksberry/why-conservatives-should-support-liberal-immigration-policies-c11f81c47f7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90345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Tm="20000"/>
    </mc:Choice>
    <mc:Fallback>
      <p:transition spd="slow" advTm="20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{CC5A9556-92DF-4F4D-8ED0-ECD3A69A03BE}tf10001058</Template>
  <TotalTime>1688</TotalTime>
  <Words>329</Words>
  <Application>Microsoft Macintosh PowerPoint</Application>
  <PresentationFormat>Panorámica</PresentationFormat>
  <Paragraphs>44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Celestial</vt:lpstr>
      <vt:lpstr>Presentación de PowerPoint</vt:lpstr>
      <vt:lpstr>Location:</vt:lpstr>
      <vt:lpstr>Flag:</vt:lpstr>
      <vt:lpstr>Language:</vt:lpstr>
      <vt:lpstr>Population:</vt:lpstr>
      <vt:lpstr>Religion:</vt:lpstr>
      <vt:lpstr>Political system:</vt:lpstr>
      <vt:lpstr>Education:</vt:lpstr>
      <vt:lpstr>Immigration policy:</vt:lpstr>
      <vt:lpstr>Portation of arms:</vt:lpstr>
      <vt:lpstr>Death penalty:</vt:lpstr>
      <vt:lpstr>Get marry:</vt:lpstr>
      <vt:lpstr>Industries:</vt:lpstr>
      <vt:lpstr>SDGS: No Poverty</vt:lpstr>
      <vt:lpstr>SDGS: Clean water and sanitation</vt:lpstr>
      <vt:lpstr>SDGS: Good health and well-being:</vt:lpstr>
      <vt:lpstr>SDGS: Gender Equality:</vt:lpstr>
      <vt:lpstr>SDGS: Quality Education:</vt:lpstr>
      <vt:lpstr>SDGS: Climate Action:</vt:lpstr>
      <vt:lpstr>Conclusion: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Pictureeee!</dc:title>
  <dc:creator>Rocio Del Mar Negrón Meléndez</dc:creator>
  <cp:lastModifiedBy>Rocio Del Mar Negrón Meléndez</cp:lastModifiedBy>
  <cp:revision>9</cp:revision>
  <dcterms:created xsi:type="dcterms:W3CDTF">2019-06-21T15:15:09Z</dcterms:created>
  <dcterms:modified xsi:type="dcterms:W3CDTF">2019-06-22T19:23:45Z</dcterms:modified>
</cp:coreProperties>
</file>